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4"/>
  </p:sldMasterIdLst>
  <p:notesMasterIdLst>
    <p:notesMasterId r:id="rId17"/>
  </p:notesMasterIdLst>
  <p:handoutMasterIdLst>
    <p:handoutMasterId r:id="rId18"/>
  </p:handoutMasterIdLst>
  <p:sldIdLst>
    <p:sldId id="346" r:id="rId5"/>
    <p:sldId id="338" r:id="rId6"/>
    <p:sldId id="339" r:id="rId7"/>
    <p:sldId id="340" r:id="rId8"/>
    <p:sldId id="341" r:id="rId9"/>
    <p:sldId id="347" r:id="rId10"/>
    <p:sldId id="342" r:id="rId11"/>
    <p:sldId id="348" r:id="rId12"/>
    <p:sldId id="349" r:id="rId13"/>
    <p:sldId id="352" r:id="rId14"/>
    <p:sldId id="350" r:id="rId15"/>
    <p:sldId id="351" r:id="rId16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1D4F91"/>
    <a:srgbClr val="666666"/>
    <a:srgbClr val="828383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5816"/>
  </p:normalViewPr>
  <p:slideViewPr>
    <p:cSldViewPr snapToGrid="0" snapToObjects="1">
      <p:cViewPr varScale="1">
        <p:scale>
          <a:sx n="121" d="100"/>
          <a:sy n="121" d="100"/>
        </p:scale>
        <p:origin x="13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9/21/24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9/21/24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C2530-3207-434D-8DBA-C5ED8866B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B6311-6DC7-C246-8BE9-FF15F2097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5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CD81E1C-E7C0-5643-856D-74D7A6D19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50263E-EA9E-6F4F-B2E4-BD35FF9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9C74-E4F5-8D41-B244-08047CAA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1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0A15519-F1A8-6947-A9DF-B0F701FC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9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1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70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4ADAF-A181-264F-84DF-653B02262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7E50-EC2C-2049-BACB-03C002CFE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6AA4F-0200-D14D-92C9-2D415866A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D83F124-31E4-B24A-A2AE-EF8C4ADF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1994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1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D9A12F-7DD7-0E4A-B2BC-79A20AD6969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3B6E-AD8D-7B45-8C8F-B1A2A8D7C16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74682" y="6435813"/>
            <a:ext cx="2244903" cy="3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1" r:id="rId2"/>
    <p:sldLayoutId id="2147483932" r:id="rId3"/>
    <p:sldLayoutId id="2147483930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90" r:id="rId14"/>
    <p:sldLayoutId id="2147483991" r:id="rId15"/>
    <p:sldLayoutId id="2147483992" r:id="rId16"/>
    <p:sldLayoutId id="2147483993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None/>
        <a:tabLst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charset="0"/>
        <a:buChar char="-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1_output/dat_merge_2_UHF%3e=15.csv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2_output/uhf_summary.csv" TargetMode="External"/><Relationship Id="rId2" Type="http://schemas.openxmlformats.org/officeDocument/2006/relationships/hyperlink" Target="2_output/mapping_guide.csv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3_output/whole_dataset.csv" TargetMode="External"/><Relationship Id="rId2" Type="http://schemas.openxmlformats.org/officeDocument/2006/relationships/hyperlink" Target="model.html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0CA01A59-D61C-3C21-DC4B-8B91F3BE0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293" y="2019068"/>
            <a:ext cx="6331413" cy="23865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Huanyu</a:t>
            </a:r>
            <a:r>
              <a:rPr 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Monthly Update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2FCC6C8-0333-2EB5-D5E0-DDEC0788B4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437313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86D2-3646-8F8D-4046-37AF2979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2463898-52BD-F036-0526-2CD2FB9BE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316" y="1870840"/>
            <a:ext cx="7886700" cy="4123559"/>
          </a:xfrm>
        </p:spPr>
        <p:txBody>
          <a:bodyPr>
            <a:normAutofit/>
          </a:bodyPr>
          <a:lstStyle/>
          <a:p>
            <a:r>
              <a:rPr lang="en-US" dirty="0"/>
              <a:t>Aim to fit a GWR model about scores based on census data from 18 UHF regions.</a:t>
            </a:r>
          </a:p>
          <a:p>
            <a:r>
              <a:rPr lang="en-US" dirty="0"/>
              <a:t>Then use it to predict scores for the remaining 24 UHF regions.</a:t>
            </a:r>
          </a:p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041AD6-2B4E-CB3C-9536-F5078AF3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GWR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32EBE-51CB-6CFA-7B1D-5EAF60321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6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F1C0-3905-2FB6-F938-35EDFB38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C396D2B-4B4B-C0A0-8C36-584AD806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GWR Exploration: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DA190-803D-AACC-FB92-E08DF3624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E270-158B-1D25-0503-1AA7F18598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17054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58416-3B6D-5B0D-F35E-17274EDD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B1C100C-FC0E-7513-E7F0-1A5BE403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3" y="138465"/>
            <a:ext cx="7886700" cy="413983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0BDDD-713E-9878-C81D-E1500E0E5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79D97A8E-576D-AFD2-E123-B70A5AF2ED8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61413" y="576455"/>
            <a:ext cx="2700000" cy="2417989"/>
          </a:xfr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B23C9A6D-BE89-4AE9-9FBA-FDE832605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59" y="588139"/>
            <a:ext cx="2700000" cy="2392471"/>
          </a:xfrm>
          <a:prstGeom prst="rect">
            <a:avLst/>
          </a:prstGeom>
        </p:spPr>
      </p:pic>
      <p:pic>
        <p:nvPicPr>
          <p:cNvPr id="9" name="Picture 8" descr="A map of the median loss of aversion score&#10;&#10;Description automatically generated">
            <a:extLst>
              <a:ext uri="{FF2B5EF4-FFF2-40B4-BE49-F238E27FC236}">
                <a16:creationId xmlns:a16="http://schemas.microsoft.com/office/drawing/2014/main" id="{A1F2108C-D173-BCDA-88BE-64AC0A3A2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059" y="557073"/>
            <a:ext cx="2700000" cy="2421595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22B2909C-E35C-63DA-AFC0-CD591DEC7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3" y="3146307"/>
            <a:ext cx="2700000" cy="2493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5C73F9-B8B8-7563-4F9F-8727150A5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413" y="3121129"/>
            <a:ext cx="2700000" cy="2515662"/>
          </a:xfrm>
          <a:prstGeom prst="rect">
            <a:avLst/>
          </a:prstGeom>
        </p:spPr>
      </p:pic>
      <p:pic>
        <p:nvPicPr>
          <p:cNvPr id="16" name="Picture 15" descr="A map of the united states&#10;&#10;Description automatically generated">
            <a:extLst>
              <a:ext uri="{FF2B5EF4-FFF2-40B4-BE49-F238E27FC236}">
                <a16:creationId xmlns:a16="http://schemas.microsoft.com/office/drawing/2014/main" id="{8F9764C2-03FC-FAAD-C441-3E5023A4F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059" y="3209182"/>
            <a:ext cx="2700000" cy="24196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95EE42-38F0-FB6E-9C8D-F625ED81FDF3}"/>
              </a:ext>
            </a:extLst>
          </p:cNvPr>
          <p:cNvSpPr txBox="1"/>
          <p:nvPr/>
        </p:nvSpPr>
        <p:spPr>
          <a:xfrm>
            <a:off x="178588" y="5597726"/>
            <a:ext cx="8587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The first row visualized the median scores across 18 UHF areas, with deeper colors indicating higher scores. </a:t>
            </a:r>
          </a:p>
          <a:p>
            <a:r>
              <a:rPr lang="en-US" sz="1400" dirty="0"/>
              <a:t>On the second row, GWR predicted these scores in remaining 24 UHF areas and then presented on the map.</a:t>
            </a:r>
          </a:p>
        </p:txBody>
      </p:sp>
    </p:spTree>
    <p:extLst>
      <p:ext uri="{BB962C8B-B14F-4D97-AF65-F5344CB8AC3E}">
        <p14:creationId xmlns:p14="http://schemas.microsoft.com/office/powerpoint/2010/main" val="353209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33727-43CB-CE72-B6AC-89547A64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C1BB051-39A1-AB86-5D11-7C3C7EC3145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524001"/>
            <a:ext cx="7886699" cy="448733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Idea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Scores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Census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GWR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6FFD08-F428-FC58-89C0-A8FCD4E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733088"/>
            <a:ext cx="7886700" cy="65427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DC90-6B22-898A-DCAB-3E5A2A411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78DC-C7FB-6245-AEDB-61380C9C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5E348E4-C484-F809-6194-964375F60B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study explored </a:t>
            </a:r>
            <a:r>
              <a:rPr lang="en-US" b="1" dirty="0">
                <a:solidFill>
                  <a:schemeClr val="tx1"/>
                </a:solidFill>
              </a:rPr>
              <a:t>UHF-level population data</a:t>
            </a:r>
            <a:r>
              <a:rPr lang="en-US" dirty="0">
                <a:solidFill>
                  <a:schemeClr val="tx1"/>
                </a:solidFill>
              </a:rPr>
              <a:t> to understand the </a:t>
            </a:r>
            <a:r>
              <a:rPr lang="en-US" b="1" dirty="0">
                <a:solidFill>
                  <a:schemeClr val="tx1"/>
                </a:solidFill>
              </a:rPr>
              <a:t>similarities and differences</a:t>
            </a:r>
            <a:r>
              <a:rPr lang="en-US" dirty="0">
                <a:solidFill>
                  <a:schemeClr val="tx1"/>
                </a:solidFill>
              </a:rPr>
              <a:t> across various socio-economic and demographic factors and how these factors influenced </a:t>
            </a:r>
            <a:r>
              <a:rPr lang="en-US" b="1" dirty="0">
                <a:solidFill>
                  <a:schemeClr val="tx1"/>
                </a:solidFill>
              </a:rPr>
              <a:t>decision-making patterns </a:t>
            </a:r>
            <a:r>
              <a:rPr lang="en-US" dirty="0">
                <a:solidFill>
                  <a:schemeClr val="tx1"/>
                </a:solidFill>
              </a:rPr>
              <a:t>and response to health crises during and after the COVID-19 pandemic.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0DF9E5B-46C6-8EA6-5EA3-80D9D2E5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Idea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7563-CBDF-DCFF-CCDF-2E8301730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8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B413-A01B-55C2-1DD6-3A757692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85F6979-5BC2-0296-DC4B-380456DC4E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 3 Scores: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Agency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Temporal Discounting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Loss Aversion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Standardization: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Scaled all scores to a range of 1-100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Summarizing Data: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Combined scores and participants at the UHF level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Calculated the median score for each UHF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Filtering: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Filtered UHF levels where participants &gt; 15</a:t>
            </a:r>
            <a:r>
              <a:rPr lang="zh-CN" altLang="en-US" dirty="0"/>
              <a:t> </a:t>
            </a:r>
            <a:r>
              <a:rPr lang="en-US" altLang="zh-CN" dirty="0"/>
              <a:t>and got 18 regions in total</a:t>
            </a:r>
            <a:endParaRPr lang="en-US" dirty="0"/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1_output/dat_merge_2_UHF&gt;=15.csv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30A98A8-C482-1DE7-6065-171AACF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Scores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D04C-3E57-C94E-405D-1E400DBC8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4C4A-F30A-6285-E126-AD0008E4C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graph of a number of different regions&#10;&#10;Description automatically generated with medium confidence">
            <a:extLst>
              <a:ext uri="{FF2B5EF4-FFF2-40B4-BE49-F238E27FC236}">
                <a16:creationId xmlns:a16="http://schemas.microsoft.com/office/drawing/2014/main" id="{679CD1B4-7165-51DF-4ADD-6D636BB4910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26306" y="1217190"/>
            <a:ext cx="5976719" cy="4174617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C0EC602-2B7D-1934-8A1E-A2E257E5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399393"/>
            <a:ext cx="7886700" cy="620110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345B-D03B-08B5-9CC4-35A1FDC6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1805-6140-EABB-9FE1-3CB1BEBDE13D}"/>
              </a:ext>
            </a:extLst>
          </p:cNvPr>
          <p:cNvSpPr txBox="1"/>
          <p:nvPr/>
        </p:nvSpPr>
        <p:spPr>
          <a:xfrm>
            <a:off x="571316" y="5491102"/>
            <a:ext cx="7479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UHF 401 (Long Island City - Astoria) has the lowest median scores for both temporal discounting and agency, while UHF 309 (Union Square - Lower East Side) has the highest median score for agency.</a:t>
            </a:r>
          </a:p>
        </p:txBody>
      </p:sp>
    </p:spTree>
    <p:extLst>
      <p:ext uri="{BB962C8B-B14F-4D97-AF65-F5344CB8AC3E}">
        <p14:creationId xmlns:p14="http://schemas.microsoft.com/office/powerpoint/2010/main" val="123184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5EA47-577A-E4C8-4651-CAC51490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CA4CCF0C-74AF-2BDB-18E7-7CAABA58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03" y="209517"/>
            <a:ext cx="7886700" cy="575692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sz="2400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8EC2-1A64-25C4-EF40-2906CF0BE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8" name="Picture 17" descr="A graph of loss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858F86C-A198-3D5A-F660-E1B11F4A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3" y="3511350"/>
            <a:ext cx="3600000" cy="2433946"/>
          </a:xfrm>
          <a:prstGeom prst="rect">
            <a:avLst/>
          </a:prstGeom>
        </p:spPr>
      </p:pic>
      <p:pic>
        <p:nvPicPr>
          <p:cNvPr id="22" name="Picture 21" descr="A group of green and black lines&#10;&#10;Description automatically generated">
            <a:extLst>
              <a:ext uri="{FF2B5EF4-FFF2-40B4-BE49-F238E27FC236}">
                <a16:creationId xmlns:a16="http://schemas.microsoft.com/office/drawing/2014/main" id="{A5A9446E-2A03-FF2E-5E23-2E7A1BF6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803" y="979772"/>
            <a:ext cx="3600000" cy="2566127"/>
          </a:xfrm>
          <a:prstGeom prst="rect">
            <a:avLst/>
          </a:prstGeom>
        </p:spPr>
      </p:pic>
      <p:pic>
        <p:nvPicPr>
          <p:cNvPr id="24" name="Picture 23" descr="A group of blue and black lines&#10;&#10;Description automatically generated">
            <a:extLst>
              <a:ext uri="{FF2B5EF4-FFF2-40B4-BE49-F238E27FC236}">
                <a16:creationId xmlns:a16="http://schemas.microsoft.com/office/drawing/2014/main" id="{5D943978-484E-6B58-875F-95B7958DD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03" y="979772"/>
            <a:ext cx="3600000" cy="25315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28B19B-C237-3E36-BF17-DC60651C74B7}"/>
              </a:ext>
            </a:extLst>
          </p:cNvPr>
          <p:cNvSpPr txBox="1"/>
          <p:nvPr/>
        </p:nvSpPr>
        <p:spPr>
          <a:xfrm>
            <a:off x="4429804" y="4107680"/>
            <a:ext cx="38843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All three scores follow normal distributions on UHF level in general, including those with smaller sample sizes (region 301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sz="1400" dirty="0"/>
              <a:t>Washington Heights, 407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Southwest Queens</a:t>
            </a:r>
            <a:r>
              <a:rPr lang="en-US" sz="1400" dirty="0"/>
              <a:t>, 501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Port Richmond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6473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28BAD-DD7B-07AD-448A-4D57C03D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AFE3818-F747-BBA9-B589-F726650E11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2165131"/>
            <a:ext cx="7886699" cy="38462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ZCTA - ZIP Code - UHF mapping to one dataset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2_output/mapping_guide.csv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census data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include population, individuals without health insurance, education levels, household income, household numbers, households without vehicles, age distribution, and employment status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the census data from ZCTA level to UHF level and got 42 regions in total;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2_output/uhf_summary.csv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16A9D48-E743-2A3D-CA6B-77C3B431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567DF-7C8F-4A0B-FB37-EBC24B44E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6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D2EE-16E9-6016-4AD7-9A5D13C6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A9AED463-CCD4-B1B3-EC86-C3BCA1F4B1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316" y="1870840"/>
            <a:ext cx="7886700" cy="4123559"/>
          </a:xfrm>
        </p:spPr>
        <p:txBody>
          <a:bodyPr>
            <a:normAutofit/>
          </a:bodyPr>
          <a:lstStyle/>
          <a:p>
            <a:r>
              <a:rPr lang="en-US" dirty="0"/>
              <a:t>Aim to fit a SLR model about scores based on census data from 18 UHF regions.</a:t>
            </a:r>
          </a:p>
          <a:p>
            <a:r>
              <a:rPr lang="en-US" dirty="0"/>
              <a:t>Then use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2730A0D-2E92-0594-D59A-67D3F6AB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SLR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7308E-ACD2-2F4D-2A8B-3A2BBF63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7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59149-40ED-5EF7-91CF-45216056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A7A8B-AEF8-3545-DB24-435C43F62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Detailed code and results: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model.html</a:t>
            </a: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Whole dataset after prediction: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3_output/whole_dataset.csv</a:t>
            </a:r>
            <a:endParaRPr lang="en-CN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202A51-A38D-6ACC-616B-F33C036E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SLR Exploration: Model Performance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553-4CA6-B8DF-404E-7426AB06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14892"/>
      </p:ext>
    </p:extLst>
  </p:cSld>
  <p:clrMapOvr>
    <a:masterClrMapping/>
  </p:clrMapOvr>
</p:sld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DF0D7730EC34EABE681400B72FC37" ma:contentTypeVersion="4" ma:contentTypeDescription="Create a new document." ma:contentTypeScope="" ma:versionID="049a5d5a03ac7ec2e6dc34b43ce7482e">
  <xsd:schema xmlns:xsd="http://www.w3.org/2001/XMLSchema" xmlns:xs="http://www.w3.org/2001/XMLSchema" xmlns:p="http://schemas.microsoft.com/office/2006/metadata/properties" xmlns:ns2="1f8e1645-2d05-482f-b51f-ff5836e5601f" targetNamespace="http://schemas.microsoft.com/office/2006/metadata/properties" ma:root="true" ma:fieldsID="61e614a36f3d1f3ccf50ac7a4b05a40d" ns2:_="">
    <xsd:import namespace="1f8e1645-2d05-482f-b51f-ff5836e560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e1645-2d05-482f-b51f-ff5836e560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D2A133-A3B8-4131-9310-4A2FF985FE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C4CFB7-82D7-4F5E-A33E-EE5CAE7C75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4529DD-CE5A-40CB-A883-9BA2BD44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e1645-2d05-482f-b51f-ff5836e560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2626</TotalTime>
  <Words>488</Words>
  <Application>Microsoft Macintosh PowerPoint</Application>
  <PresentationFormat>On-screen Show (4:3)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LucidaGrande</vt:lpstr>
      <vt:lpstr>1_UB Powerpoint Template</vt:lpstr>
      <vt:lpstr>Huanyu Monthly Update</vt:lpstr>
      <vt:lpstr>Outline</vt:lpstr>
      <vt:lpstr>Research Idea Overview</vt:lpstr>
      <vt:lpstr>Scores Data: Methods &amp; Results</vt:lpstr>
      <vt:lpstr>Scores Data: Exploratory Data Analysis</vt:lpstr>
      <vt:lpstr>Scores Data: Exploratory Data Analysis</vt:lpstr>
      <vt:lpstr>Census Data: Methods &amp; Results</vt:lpstr>
      <vt:lpstr>SLR Exploration: Introduction</vt:lpstr>
      <vt:lpstr>SLR Exploration: Model Performance </vt:lpstr>
      <vt:lpstr>GWR Exploration: Introduction</vt:lpstr>
      <vt:lpstr>GWR Exploration: Model Performance</vt:lpstr>
      <vt:lpstr>GWR Exploration: Data Visualization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Chen, Huanyu</cp:lastModifiedBy>
  <cp:revision>441</cp:revision>
  <cp:lastPrinted>2015-10-19T19:01:41Z</cp:lastPrinted>
  <dcterms:created xsi:type="dcterms:W3CDTF">2016-06-28T14:05:07Z</dcterms:created>
  <dcterms:modified xsi:type="dcterms:W3CDTF">2024-09-22T03:13:47Z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0x010100ACADF0D7730EC34EABE681400B72FC37</vt:lpwstr>
  </property>
</Properties>
</file>